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718"/>
  </p:normalViewPr>
  <p:slideViewPr>
    <p:cSldViewPr snapToGrid="0" snapToObjects="1">
      <p:cViewPr varScale="1">
        <p:scale>
          <a:sx n="76" d="100"/>
          <a:sy n="76" d="100"/>
        </p:scale>
        <p:origin x="216" y="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tiff>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E5FDF6-2038-1F44-BE79-0F663A0F685F}" type="datetimeFigureOut">
              <a:rPr lang="en-US" smtClean="0"/>
              <a:t>3/1/20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0FDDC9-C764-8D4B-A7DD-675BC3B8F8B5}" type="slidenum">
              <a:rPr lang="en-US" smtClean="0"/>
              <a:t>‹#›</a:t>
            </a:fld>
            <a:endParaRPr lang="en-US"/>
          </a:p>
        </p:txBody>
      </p:sp>
    </p:spTree>
    <p:extLst>
      <p:ext uri="{BB962C8B-B14F-4D97-AF65-F5344CB8AC3E}">
        <p14:creationId xmlns:p14="http://schemas.microsoft.com/office/powerpoint/2010/main" val="401467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24A35-A14B-2545-B4A7-802DEAF4607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0261D0E-E481-AF45-9027-EF2C405072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EEAFECC-A045-2642-BEBB-D5D111FC2911}"/>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5" name="Footer Placeholder 4">
            <a:extLst>
              <a:ext uri="{FF2B5EF4-FFF2-40B4-BE49-F238E27FC236}">
                <a16:creationId xmlns:a16="http://schemas.microsoft.com/office/drawing/2014/main" id="{64430197-41F5-A749-AA61-34AD5FA840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F85F56-3CB2-B54D-BCDF-5F71F1CD3362}"/>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6271946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9CCE1-36DA-C44B-9808-DF44258E42D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19324CB-ADEE-7240-9DF1-12CA981D3BE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BCEB19C-42BD-B24A-8FE7-BEA5A2144505}"/>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5" name="Footer Placeholder 4">
            <a:extLst>
              <a:ext uri="{FF2B5EF4-FFF2-40B4-BE49-F238E27FC236}">
                <a16:creationId xmlns:a16="http://schemas.microsoft.com/office/drawing/2014/main" id="{4D895665-EE66-0D4A-B5A2-CB9B7EF4F5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5DEFCC-53EA-214E-9202-DDAFD2A9818A}"/>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1484879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06F4DB9-BD4C-4043-AF03-41D2242370A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200C9E7-06CE-4346-BC59-49ADBF6DCE7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71F7A09-E37F-3049-BC6D-071BF63D9351}"/>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5" name="Footer Placeholder 4">
            <a:extLst>
              <a:ext uri="{FF2B5EF4-FFF2-40B4-BE49-F238E27FC236}">
                <a16:creationId xmlns:a16="http://schemas.microsoft.com/office/drawing/2014/main" id="{8A4C465C-BA1A-8C43-9B66-58600DA5A0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AF193D-0B44-7649-BF8F-37057A9F26BD}"/>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1178672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F2694F-5381-604C-8C7B-D05C7578692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9FB4C34-D018-2C4C-8CC7-458F0FE8867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1B6706F-5C3A-6045-9401-467F405A289A}"/>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5" name="Footer Placeholder 4">
            <a:extLst>
              <a:ext uri="{FF2B5EF4-FFF2-40B4-BE49-F238E27FC236}">
                <a16:creationId xmlns:a16="http://schemas.microsoft.com/office/drawing/2014/main" id="{909EE71A-EFDB-3244-95CD-61A97B8A1E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12C5DC-202E-2543-88CE-46E937E495E9}"/>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14631114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298C9-9402-2641-BB78-9752E264A48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DCFA3A18-55DC-EA49-A6DA-C253A796D0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E2351A9-FB07-1F4A-A256-C1E28436AA52}"/>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5" name="Footer Placeholder 4">
            <a:extLst>
              <a:ext uri="{FF2B5EF4-FFF2-40B4-BE49-F238E27FC236}">
                <a16:creationId xmlns:a16="http://schemas.microsoft.com/office/drawing/2014/main" id="{2CA793C8-EE5B-5143-A9BB-55B645EE24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F03D89-07A2-8F40-A25F-2EB499EDD1FF}"/>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1407297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3C6A7-748F-444E-B9A7-722F8B8E05B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F155972-84CA-E543-99BC-496756F7C0B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328B87D-DA86-DC42-99DB-A2C68C27E02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32BF67C-2D94-914D-A82D-BE6FA4C6FE2F}"/>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6" name="Footer Placeholder 5">
            <a:extLst>
              <a:ext uri="{FF2B5EF4-FFF2-40B4-BE49-F238E27FC236}">
                <a16:creationId xmlns:a16="http://schemas.microsoft.com/office/drawing/2014/main" id="{8561A577-56AB-ED48-BD27-AF60D63035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0EBD42-501C-2942-8CBC-53308DEFC254}"/>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3520257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D128DB-4700-B746-AD48-FEB3383203E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83D35B0-A193-D84F-88FD-5DF2517703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0ECD664-3F15-3342-AD69-DF500905543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7A49E9E8-F9A1-924B-80C8-1D817DC0C9D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A9BF230-538E-9F4D-B425-2737D19B5840}"/>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474007A8-7CF1-3C4F-9E81-6C2ED824C610}"/>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8" name="Footer Placeholder 7">
            <a:extLst>
              <a:ext uri="{FF2B5EF4-FFF2-40B4-BE49-F238E27FC236}">
                <a16:creationId xmlns:a16="http://schemas.microsoft.com/office/drawing/2014/main" id="{B5AC91CA-A833-CE4E-938A-BC7AAE8E89B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60F6FC-93F9-7B4C-9542-469366321880}"/>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2020255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6FE76-13F5-B243-9BA5-F8248E6851CB}"/>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8A5349D-183F-8543-AF10-206874922480}"/>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4" name="Footer Placeholder 3">
            <a:extLst>
              <a:ext uri="{FF2B5EF4-FFF2-40B4-BE49-F238E27FC236}">
                <a16:creationId xmlns:a16="http://schemas.microsoft.com/office/drawing/2014/main" id="{7039A365-7652-D142-B952-755BFA31CE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0242995-F45B-0242-85BA-DAE701710D5B}"/>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40437042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FF6764-8F95-4A4D-ACE1-B6816FB14C1B}"/>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3" name="Footer Placeholder 2">
            <a:extLst>
              <a:ext uri="{FF2B5EF4-FFF2-40B4-BE49-F238E27FC236}">
                <a16:creationId xmlns:a16="http://schemas.microsoft.com/office/drawing/2014/main" id="{39BBD4A5-B9C7-2640-8724-E89CB9578A7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E951B68-8DEA-E54A-89DA-CBF851C76490}"/>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20034868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A27AAE-787D-5F45-9EFB-E1A5B3E95F1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68F840E-AD90-6D44-8D3D-41856DAE84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876130E-4E31-FB46-8FB8-D225EB4D56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0117FEB-90B3-BE4F-BE07-FB826EE96D52}"/>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6" name="Footer Placeholder 5">
            <a:extLst>
              <a:ext uri="{FF2B5EF4-FFF2-40B4-BE49-F238E27FC236}">
                <a16:creationId xmlns:a16="http://schemas.microsoft.com/office/drawing/2014/main" id="{A694DC09-2236-8A45-9E7F-90313018B2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F0EE2-10B4-5344-B9B5-AA7BD6F42884}"/>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3015950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3005F-2153-714A-9D94-BB582D798D1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AEF025F-28A0-C543-AAE7-5F08883097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BEE1BF0-17AD-CD49-9FBD-CABFD2F561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4FE2092-C800-1E40-8596-FD2BB382E369}"/>
              </a:ext>
            </a:extLst>
          </p:cNvPr>
          <p:cNvSpPr>
            <a:spLocks noGrp="1"/>
          </p:cNvSpPr>
          <p:nvPr>
            <p:ph type="dt" sz="half" idx="10"/>
          </p:nvPr>
        </p:nvSpPr>
        <p:spPr/>
        <p:txBody>
          <a:bodyPr/>
          <a:lstStyle/>
          <a:p>
            <a:fld id="{8417237A-1DFB-0A48-9FBF-B26D84883DD8}" type="datetimeFigureOut">
              <a:rPr lang="en-US" smtClean="0"/>
              <a:t>2/29/20</a:t>
            </a:fld>
            <a:endParaRPr lang="en-US"/>
          </a:p>
        </p:txBody>
      </p:sp>
      <p:sp>
        <p:nvSpPr>
          <p:cNvPr id="6" name="Footer Placeholder 5">
            <a:extLst>
              <a:ext uri="{FF2B5EF4-FFF2-40B4-BE49-F238E27FC236}">
                <a16:creationId xmlns:a16="http://schemas.microsoft.com/office/drawing/2014/main" id="{EAA4C915-ED4B-7A45-B6CF-1F93517C9B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989C341-A076-DA44-B611-2ECD329A658C}"/>
              </a:ext>
            </a:extLst>
          </p:cNvPr>
          <p:cNvSpPr>
            <a:spLocks noGrp="1"/>
          </p:cNvSpPr>
          <p:nvPr>
            <p:ph type="sldNum" sz="quarter" idx="12"/>
          </p:nvPr>
        </p:nvSpPr>
        <p:spPr/>
        <p:txBody>
          <a:bodyPr/>
          <a:lstStyle/>
          <a:p>
            <a:fld id="{C92A36BF-E171-EE4C-B5AB-E2444E3EEE01}" type="slidenum">
              <a:rPr lang="en-US" smtClean="0"/>
              <a:t>‹#›</a:t>
            </a:fld>
            <a:endParaRPr lang="en-US"/>
          </a:p>
        </p:txBody>
      </p:sp>
    </p:spTree>
    <p:extLst>
      <p:ext uri="{BB962C8B-B14F-4D97-AF65-F5344CB8AC3E}">
        <p14:creationId xmlns:p14="http://schemas.microsoft.com/office/powerpoint/2010/main" val="505884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5D910F-DA53-8248-9DE4-6A816D8BAB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B710640-D386-A94D-ACEC-B191B09225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117A3DD-776F-8040-96B4-277AF6149C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17237A-1DFB-0A48-9FBF-B26D84883DD8}" type="datetimeFigureOut">
              <a:rPr lang="en-US" smtClean="0"/>
              <a:t>2/29/20</a:t>
            </a:fld>
            <a:endParaRPr lang="en-US"/>
          </a:p>
        </p:txBody>
      </p:sp>
      <p:sp>
        <p:nvSpPr>
          <p:cNvPr id="5" name="Footer Placeholder 4">
            <a:extLst>
              <a:ext uri="{FF2B5EF4-FFF2-40B4-BE49-F238E27FC236}">
                <a16:creationId xmlns:a16="http://schemas.microsoft.com/office/drawing/2014/main" id="{511211AE-C664-A049-91B7-455333FBE2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39B63E7-5AD6-BE4C-B36B-4699BF00FE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2A36BF-E171-EE4C-B5AB-E2444E3EEE01}" type="slidenum">
              <a:rPr lang="en-US" smtClean="0"/>
              <a:t>‹#›</a:t>
            </a:fld>
            <a:endParaRPr lang="en-US"/>
          </a:p>
        </p:txBody>
      </p:sp>
    </p:spTree>
    <p:extLst>
      <p:ext uri="{BB962C8B-B14F-4D97-AF65-F5344CB8AC3E}">
        <p14:creationId xmlns:p14="http://schemas.microsoft.com/office/powerpoint/2010/main" val="28325649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576D7B7-5563-C747-AABD-F5FBA798F5AF}"/>
              </a:ext>
            </a:extLst>
          </p:cNvPr>
          <p:cNvPicPr>
            <a:picLocks noChangeAspect="1"/>
          </p:cNvPicPr>
          <p:nvPr/>
        </p:nvPicPr>
        <p:blipFill rotWithShape="1">
          <a:blip r:embed="rId2"/>
          <a:srcRect t="7293" b="9537"/>
          <a:stretch/>
        </p:blipFill>
        <p:spPr>
          <a:xfrm>
            <a:off x="0" y="0"/>
            <a:ext cx="12192001" cy="6858000"/>
          </a:xfrm>
          <a:prstGeom prst="rect">
            <a:avLst/>
          </a:prstGeom>
        </p:spPr>
      </p:pic>
      <p:sp>
        <p:nvSpPr>
          <p:cNvPr id="5" name="TextBox 4">
            <a:extLst>
              <a:ext uri="{FF2B5EF4-FFF2-40B4-BE49-F238E27FC236}">
                <a16:creationId xmlns:a16="http://schemas.microsoft.com/office/drawing/2014/main" id="{917AAF80-752F-8C4C-944A-F7A567ECAB66}"/>
              </a:ext>
            </a:extLst>
          </p:cNvPr>
          <p:cNvSpPr txBox="1"/>
          <p:nvPr/>
        </p:nvSpPr>
        <p:spPr>
          <a:xfrm>
            <a:off x="660400" y="1219200"/>
            <a:ext cx="8767208" cy="830997"/>
          </a:xfrm>
          <a:prstGeom prst="rect">
            <a:avLst/>
          </a:prstGeom>
          <a:noFill/>
        </p:spPr>
        <p:txBody>
          <a:bodyPr wrap="none" rtlCol="0">
            <a:spAutoFit/>
          </a:bodyPr>
          <a:lstStyle/>
          <a:p>
            <a:r>
              <a:rPr lang="en-SG" sz="4800" b="1" dirty="0">
                <a:solidFill>
                  <a:schemeClr val="bg1"/>
                </a:solidFill>
              </a:rPr>
              <a:t>Best city to visit in the UK for cafe</a:t>
            </a:r>
            <a:endParaRPr lang="en-US" sz="4800" b="1" dirty="0">
              <a:solidFill>
                <a:schemeClr val="bg1"/>
              </a:solidFill>
            </a:endParaRPr>
          </a:p>
        </p:txBody>
      </p:sp>
    </p:spTree>
    <p:extLst>
      <p:ext uri="{BB962C8B-B14F-4D97-AF65-F5344CB8AC3E}">
        <p14:creationId xmlns:p14="http://schemas.microsoft.com/office/powerpoint/2010/main" val="2537731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93E8-5329-2040-9875-B253EF43678D}"/>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072DFE8D-7C09-204E-B51C-80999B5CDCB3}"/>
              </a:ext>
            </a:extLst>
          </p:cNvPr>
          <p:cNvSpPr>
            <a:spLocks noGrp="1"/>
          </p:cNvSpPr>
          <p:nvPr>
            <p:ph idx="1"/>
          </p:nvPr>
        </p:nvSpPr>
        <p:spPr/>
        <p:txBody>
          <a:bodyPr/>
          <a:lstStyle/>
          <a:p>
            <a:r>
              <a:rPr lang="en-US" dirty="0"/>
              <a:t>This project aims to </a:t>
            </a:r>
            <a:r>
              <a:rPr lang="en-US" dirty="0" err="1"/>
              <a:t>analyse</a:t>
            </a:r>
            <a:r>
              <a:rPr lang="en-US" dirty="0"/>
              <a:t> cafe's location in the major UK cities and recommend the best city for cafe-hopping. The analysis presented in this project will be of great interest of tourists who are looking for the best city in the UK for cafe-hopping experience.</a:t>
            </a:r>
          </a:p>
        </p:txBody>
      </p:sp>
    </p:spTree>
    <p:extLst>
      <p:ext uri="{BB962C8B-B14F-4D97-AF65-F5344CB8AC3E}">
        <p14:creationId xmlns:p14="http://schemas.microsoft.com/office/powerpoint/2010/main" val="297232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93E8-5329-2040-9875-B253EF43678D}"/>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072DFE8D-7C09-204E-B51C-80999B5CDCB3}"/>
              </a:ext>
            </a:extLst>
          </p:cNvPr>
          <p:cNvSpPr>
            <a:spLocks noGrp="1"/>
          </p:cNvSpPr>
          <p:nvPr>
            <p:ph idx="1"/>
          </p:nvPr>
        </p:nvSpPr>
        <p:spPr/>
        <p:txBody>
          <a:bodyPr/>
          <a:lstStyle/>
          <a:p>
            <a:r>
              <a:rPr lang="en-SG" dirty="0"/>
              <a:t>Data of cafe locations in 5 major UK cities will be collected from </a:t>
            </a:r>
            <a:r>
              <a:rPr lang="en-SG" dirty="0" err="1"/>
              <a:t>FourSquare</a:t>
            </a:r>
            <a:r>
              <a:rPr lang="en-SG" dirty="0"/>
              <a:t> API. London, Cambridge, Oxford, Edinburgh, and Manchester will be analysed.</a:t>
            </a:r>
            <a:endParaRPr lang="en-US" dirty="0"/>
          </a:p>
        </p:txBody>
      </p:sp>
    </p:spTree>
    <p:extLst>
      <p:ext uri="{BB962C8B-B14F-4D97-AF65-F5344CB8AC3E}">
        <p14:creationId xmlns:p14="http://schemas.microsoft.com/office/powerpoint/2010/main" val="3912922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93E8-5329-2040-9875-B253EF43678D}"/>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072DFE8D-7C09-204E-B51C-80999B5CDCB3}"/>
              </a:ext>
            </a:extLst>
          </p:cNvPr>
          <p:cNvSpPr>
            <a:spLocks noGrp="1"/>
          </p:cNvSpPr>
          <p:nvPr>
            <p:ph idx="1"/>
          </p:nvPr>
        </p:nvSpPr>
        <p:spPr/>
        <p:txBody>
          <a:bodyPr/>
          <a:lstStyle/>
          <a:p>
            <a:r>
              <a:rPr lang="en-SG" dirty="0"/>
              <a:t>The total number of cafe in London, Cambridge, Oxford, Edinburgh, and Manchester is extracted from </a:t>
            </a:r>
            <a:r>
              <a:rPr lang="en-SG" dirty="0" err="1"/>
              <a:t>FourSquare</a:t>
            </a:r>
            <a:r>
              <a:rPr lang="en-SG" dirty="0"/>
              <a:t>. Mean coordinate of these cafe in each city will be calculated. Mean distance of those cafe from the mean coordinate is calculated to evaluate if the locations of cafe are highly </a:t>
            </a:r>
            <a:r>
              <a:rPr lang="en-SG" dirty="0" err="1"/>
              <a:t>densed</a:t>
            </a:r>
            <a:r>
              <a:rPr lang="en-SG" dirty="0"/>
              <a:t>.</a:t>
            </a:r>
            <a:endParaRPr lang="en-US" dirty="0"/>
          </a:p>
        </p:txBody>
      </p:sp>
    </p:spTree>
    <p:extLst>
      <p:ext uri="{BB962C8B-B14F-4D97-AF65-F5344CB8AC3E}">
        <p14:creationId xmlns:p14="http://schemas.microsoft.com/office/powerpoint/2010/main" val="2188481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93E8-5329-2040-9875-B253EF43678D}"/>
              </a:ext>
            </a:extLst>
          </p:cNvPr>
          <p:cNvSpPr>
            <a:spLocks noGrp="1"/>
          </p:cNvSpPr>
          <p:nvPr>
            <p:ph type="title"/>
          </p:nvPr>
        </p:nvSpPr>
        <p:spPr>
          <a:xfrm>
            <a:off x="321733" y="0"/>
            <a:ext cx="10515600" cy="1325563"/>
          </a:xfrm>
        </p:spPr>
        <p:txBody>
          <a:bodyPr/>
          <a:lstStyle/>
          <a:p>
            <a:r>
              <a:rPr lang="en-US" dirty="0"/>
              <a:t>Result- Total number of cafe</a:t>
            </a:r>
          </a:p>
        </p:txBody>
      </p:sp>
      <p:pic>
        <p:nvPicPr>
          <p:cNvPr id="6" name="Picture 5">
            <a:extLst>
              <a:ext uri="{FF2B5EF4-FFF2-40B4-BE49-F238E27FC236}">
                <a16:creationId xmlns:a16="http://schemas.microsoft.com/office/drawing/2014/main" id="{8DFE984F-28BF-4B40-B249-ABDD9B867173}"/>
              </a:ext>
            </a:extLst>
          </p:cNvPr>
          <p:cNvPicPr>
            <a:picLocks noChangeAspect="1"/>
          </p:cNvPicPr>
          <p:nvPr/>
        </p:nvPicPr>
        <p:blipFill>
          <a:blip r:embed="rId2"/>
          <a:stretch>
            <a:fillRect/>
          </a:stretch>
        </p:blipFill>
        <p:spPr>
          <a:xfrm>
            <a:off x="321733" y="1032025"/>
            <a:ext cx="3600000" cy="2396975"/>
          </a:xfrm>
          <a:prstGeom prst="rect">
            <a:avLst/>
          </a:prstGeom>
        </p:spPr>
      </p:pic>
      <p:pic>
        <p:nvPicPr>
          <p:cNvPr id="7" name="Picture 6">
            <a:extLst>
              <a:ext uri="{FF2B5EF4-FFF2-40B4-BE49-F238E27FC236}">
                <a16:creationId xmlns:a16="http://schemas.microsoft.com/office/drawing/2014/main" id="{5A8AC1C1-DCAE-494E-B48F-BF67482F251D}"/>
              </a:ext>
            </a:extLst>
          </p:cNvPr>
          <p:cNvPicPr>
            <a:picLocks noChangeAspect="1"/>
          </p:cNvPicPr>
          <p:nvPr/>
        </p:nvPicPr>
        <p:blipFill>
          <a:blip r:embed="rId3"/>
          <a:stretch>
            <a:fillRect/>
          </a:stretch>
        </p:blipFill>
        <p:spPr>
          <a:xfrm>
            <a:off x="321733" y="4115564"/>
            <a:ext cx="3600000" cy="2623065"/>
          </a:xfrm>
          <a:prstGeom prst="rect">
            <a:avLst/>
          </a:prstGeom>
        </p:spPr>
      </p:pic>
      <p:pic>
        <p:nvPicPr>
          <p:cNvPr id="8" name="Picture 7">
            <a:extLst>
              <a:ext uri="{FF2B5EF4-FFF2-40B4-BE49-F238E27FC236}">
                <a16:creationId xmlns:a16="http://schemas.microsoft.com/office/drawing/2014/main" id="{07E089EB-AA48-774D-B64A-4F6B912EDC18}"/>
              </a:ext>
            </a:extLst>
          </p:cNvPr>
          <p:cNvPicPr>
            <a:picLocks noChangeAspect="1"/>
          </p:cNvPicPr>
          <p:nvPr/>
        </p:nvPicPr>
        <p:blipFill rotWithShape="1">
          <a:blip r:embed="rId4"/>
          <a:srcRect b="24357"/>
          <a:stretch/>
        </p:blipFill>
        <p:spPr>
          <a:xfrm>
            <a:off x="4296000" y="2695687"/>
            <a:ext cx="3600000" cy="2396975"/>
          </a:xfrm>
          <a:prstGeom prst="rect">
            <a:avLst/>
          </a:prstGeom>
        </p:spPr>
      </p:pic>
      <p:pic>
        <p:nvPicPr>
          <p:cNvPr id="9" name="Picture 8">
            <a:extLst>
              <a:ext uri="{FF2B5EF4-FFF2-40B4-BE49-F238E27FC236}">
                <a16:creationId xmlns:a16="http://schemas.microsoft.com/office/drawing/2014/main" id="{2DC5BB17-BD37-0E45-B7E3-C3282D75364D}"/>
              </a:ext>
            </a:extLst>
          </p:cNvPr>
          <p:cNvPicPr>
            <a:picLocks noChangeAspect="1"/>
          </p:cNvPicPr>
          <p:nvPr/>
        </p:nvPicPr>
        <p:blipFill>
          <a:blip r:embed="rId5"/>
          <a:stretch>
            <a:fillRect/>
          </a:stretch>
        </p:blipFill>
        <p:spPr>
          <a:xfrm>
            <a:off x="8270267" y="918979"/>
            <a:ext cx="3600000" cy="2623065"/>
          </a:xfrm>
          <a:prstGeom prst="rect">
            <a:avLst/>
          </a:prstGeom>
        </p:spPr>
      </p:pic>
      <p:pic>
        <p:nvPicPr>
          <p:cNvPr id="10" name="Picture 9">
            <a:extLst>
              <a:ext uri="{FF2B5EF4-FFF2-40B4-BE49-F238E27FC236}">
                <a16:creationId xmlns:a16="http://schemas.microsoft.com/office/drawing/2014/main" id="{77C3E9C0-8CC6-5543-B0CA-22CEB5F6FABB}"/>
              </a:ext>
            </a:extLst>
          </p:cNvPr>
          <p:cNvPicPr>
            <a:picLocks noChangeAspect="1"/>
          </p:cNvPicPr>
          <p:nvPr/>
        </p:nvPicPr>
        <p:blipFill rotWithShape="1">
          <a:blip r:embed="rId6"/>
          <a:srcRect b="22365"/>
          <a:stretch/>
        </p:blipFill>
        <p:spPr>
          <a:xfrm>
            <a:off x="8270267" y="4115564"/>
            <a:ext cx="3600000" cy="2388508"/>
          </a:xfrm>
          <a:prstGeom prst="rect">
            <a:avLst/>
          </a:prstGeom>
        </p:spPr>
      </p:pic>
      <p:sp>
        <p:nvSpPr>
          <p:cNvPr id="11" name="TextBox 10">
            <a:extLst>
              <a:ext uri="{FF2B5EF4-FFF2-40B4-BE49-F238E27FC236}">
                <a16:creationId xmlns:a16="http://schemas.microsoft.com/office/drawing/2014/main" id="{A0E36095-FD49-CF47-A648-9EE61E77D157}"/>
              </a:ext>
            </a:extLst>
          </p:cNvPr>
          <p:cNvSpPr txBox="1"/>
          <p:nvPr/>
        </p:nvSpPr>
        <p:spPr>
          <a:xfrm>
            <a:off x="259066" y="3429000"/>
            <a:ext cx="1366080" cy="369332"/>
          </a:xfrm>
          <a:prstGeom prst="rect">
            <a:avLst/>
          </a:prstGeom>
          <a:noFill/>
        </p:spPr>
        <p:txBody>
          <a:bodyPr wrap="none" rtlCol="0">
            <a:spAutoFit/>
          </a:bodyPr>
          <a:lstStyle/>
          <a:p>
            <a:r>
              <a:rPr lang="en-US" dirty="0"/>
              <a:t>London- 332</a:t>
            </a:r>
          </a:p>
        </p:txBody>
      </p:sp>
      <p:sp>
        <p:nvSpPr>
          <p:cNvPr id="12" name="TextBox 11">
            <a:extLst>
              <a:ext uri="{FF2B5EF4-FFF2-40B4-BE49-F238E27FC236}">
                <a16:creationId xmlns:a16="http://schemas.microsoft.com/office/drawing/2014/main" id="{EC484288-3DF1-5F4F-81F0-EC56C0A6D5B1}"/>
              </a:ext>
            </a:extLst>
          </p:cNvPr>
          <p:cNvSpPr txBox="1"/>
          <p:nvPr/>
        </p:nvSpPr>
        <p:spPr>
          <a:xfrm>
            <a:off x="2437122" y="3763973"/>
            <a:ext cx="1559722" cy="369332"/>
          </a:xfrm>
          <a:prstGeom prst="rect">
            <a:avLst/>
          </a:prstGeom>
          <a:noFill/>
        </p:spPr>
        <p:txBody>
          <a:bodyPr wrap="none" rtlCol="0">
            <a:spAutoFit/>
          </a:bodyPr>
          <a:lstStyle/>
          <a:p>
            <a:r>
              <a:rPr lang="en-US" dirty="0"/>
              <a:t>Cambridge- 67</a:t>
            </a:r>
          </a:p>
        </p:txBody>
      </p:sp>
      <p:sp>
        <p:nvSpPr>
          <p:cNvPr id="13" name="TextBox 12">
            <a:extLst>
              <a:ext uri="{FF2B5EF4-FFF2-40B4-BE49-F238E27FC236}">
                <a16:creationId xmlns:a16="http://schemas.microsoft.com/office/drawing/2014/main" id="{16A797A3-4FB2-BE45-BBFE-AA4D75F42F4B}"/>
              </a:ext>
            </a:extLst>
          </p:cNvPr>
          <p:cNvSpPr txBox="1"/>
          <p:nvPr/>
        </p:nvSpPr>
        <p:spPr>
          <a:xfrm>
            <a:off x="5316139" y="5057764"/>
            <a:ext cx="1295804" cy="369332"/>
          </a:xfrm>
          <a:prstGeom prst="rect">
            <a:avLst/>
          </a:prstGeom>
          <a:noFill/>
        </p:spPr>
        <p:txBody>
          <a:bodyPr wrap="none" rtlCol="0">
            <a:spAutoFit/>
          </a:bodyPr>
          <a:lstStyle/>
          <a:p>
            <a:r>
              <a:rPr lang="en-US" dirty="0"/>
              <a:t>Oxford- 105</a:t>
            </a:r>
          </a:p>
        </p:txBody>
      </p:sp>
      <p:sp>
        <p:nvSpPr>
          <p:cNvPr id="14" name="TextBox 13">
            <a:extLst>
              <a:ext uri="{FF2B5EF4-FFF2-40B4-BE49-F238E27FC236}">
                <a16:creationId xmlns:a16="http://schemas.microsoft.com/office/drawing/2014/main" id="{5ADF02E7-CB47-0243-8CFC-5117418EAE7E}"/>
              </a:ext>
            </a:extLst>
          </p:cNvPr>
          <p:cNvSpPr txBox="1"/>
          <p:nvPr/>
        </p:nvSpPr>
        <p:spPr>
          <a:xfrm>
            <a:off x="8270267" y="3524842"/>
            <a:ext cx="1616020" cy="369332"/>
          </a:xfrm>
          <a:prstGeom prst="rect">
            <a:avLst/>
          </a:prstGeom>
          <a:noFill/>
        </p:spPr>
        <p:txBody>
          <a:bodyPr wrap="none" rtlCol="0">
            <a:spAutoFit/>
          </a:bodyPr>
          <a:lstStyle/>
          <a:p>
            <a:r>
              <a:rPr lang="en-US" dirty="0"/>
              <a:t>Edinburgh- 223</a:t>
            </a:r>
          </a:p>
        </p:txBody>
      </p:sp>
      <p:sp>
        <p:nvSpPr>
          <p:cNvPr id="15" name="TextBox 14">
            <a:extLst>
              <a:ext uri="{FF2B5EF4-FFF2-40B4-BE49-F238E27FC236}">
                <a16:creationId xmlns:a16="http://schemas.microsoft.com/office/drawing/2014/main" id="{D0396731-B979-3245-83C6-56BE70FB134A}"/>
              </a:ext>
            </a:extLst>
          </p:cNvPr>
          <p:cNvSpPr txBox="1"/>
          <p:nvPr/>
        </p:nvSpPr>
        <p:spPr>
          <a:xfrm>
            <a:off x="10202133" y="3778005"/>
            <a:ext cx="1774268" cy="369332"/>
          </a:xfrm>
          <a:prstGeom prst="rect">
            <a:avLst/>
          </a:prstGeom>
          <a:noFill/>
        </p:spPr>
        <p:txBody>
          <a:bodyPr wrap="none" rtlCol="0">
            <a:spAutoFit/>
          </a:bodyPr>
          <a:lstStyle/>
          <a:p>
            <a:r>
              <a:rPr lang="en-US" dirty="0"/>
              <a:t>Manchester- 165</a:t>
            </a:r>
          </a:p>
        </p:txBody>
      </p:sp>
    </p:spTree>
    <p:extLst>
      <p:ext uri="{BB962C8B-B14F-4D97-AF65-F5344CB8AC3E}">
        <p14:creationId xmlns:p14="http://schemas.microsoft.com/office/powerpoint/2010/main" val="21088284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93E8-5329-2040-9875-B253EF43678D}"/>
              </a:ext>
            </a:extLst>
          </p:cNvPr>
          <p:cNvSpPr>
            <a:spLocks noGrp="1"/>
          </p:cNvSpPr>
          <p:nvPr>
            <p:ph type="title"/>
          </p:nvPr>
        </p:nvSpPr>
        <p:spPr>
          <a:xfrm>
            <a:off x="321733" y="0"/>
            <a:ext cx="10515600" cy="1325563"/>
          </a:xfrm>
        </p:spPr>
        <p:txBody>
          <a:bodyPr/>
          <a:lstStyle/>
          <a:p>
            <a:r>
              <a:rPr lang="en-US" dirty="0"/>
              <a:t>Result- Mean distance</a:t>
            </a:r>
          </a:p>
        </p:txBody>
      </p:sp>
      <p:sp>
        <p:nvSpPr>
          <p:cNvPr id="11" name="TextBox 10">
            <a:extLst>
              <a:ext uri="{FF2B5EF4-FFF2-40B4-BE49-F238E27FC236}">
                <a16:creationId xmlns:a16="http://schemas.microsoft.com/office/drawing/2014/main" id="{A0E36095-FD49-CF47-A648-9EE61E77D157}"/>
              </a:ext>
            </a:extLst>
          </p:cNvPr>
          <p:cNvSpPr txBox="1"/>
          <p:nvPr/>
        </p:nvSpPr>
        <p:spPr>
          <a:xfrm>
            <a:off x="259066" y="3429000"/>
            <a:ext cx="1657826" cy="369332"/>
          </a:xfrm>
          <a:prstGeom prst="rect">
            <a:avLst/>
          </a:prstGeom>
          <a:noFill/>
        </p:spPr>
        <p:txBody>
          <a:bodyPr wrap="none" rtlCol="0">
            <a:spAutoFit/>
          </a:bodyPr>
          <a:lstStyle/>
          <a:p>
            <a:r>
              <a:rPr lang="en-US" dirty="0"/>
              <a:t>London- 0.0403</a:t>
            </a:r>
          </a:p>
        </p:txBody>
      </p:sp>
      <p:sp>
        <p:nvSpPr>
          <p:cNvPr id="12" name="TextBox 11">
            <a:extLst>
              <a:ext uri="{FF2B5EF4-FFF2-40B4-BE49-F238E27FC236}">
                <a16:creationId xmlns:a16="http://schemas.microsoft.com/office/drawing/2014/main" id="{EC484288-3DF1-5F4F-81F0-EC56C0A6D5B1}"/>
              </a:ext>
            </a:extLst>
          </p:cNvPr>
          <p:cNvSpPr txBox="1"/>
          <p:nvPr/>
        </p:nvSpPr>
        <p:spPr>
          <a:xfrm>
            <a:off x="2035830" y="3798332"/>
            <a:ext cx="1968488" cy="369332"/>
          </a:xfrm>
          <a:prstGeom prst="rect">
            <a:avLst/>
          </a:prstGeom>
          <a:noFill/>
        </p:spPr>
        <p:txBody>
          <a:bodyPr wrap="none" rtlCol="0">
            <a:spAutoFit/>
          </a:bodyPr>
          <a:lstStyle/>
          <a:p>
            <a:r>
              <a:rPr lang="en-US" dirty="0"/>
              <a:t>Cambridge- 0.0172</a:t>
            </a:r>
          </a:p>
        </p:txBody>
      </p:sp>
      <p:sp>
        <p:nvSpPr>
          <p:cNvPr id="13" name="TextBox 12">
            <a:extLst>
              <a:ext uri="{FF2B5EF4-FFF2-40B4-BE49-F238E27FC236}">
                <a16:creationId xmlns:a16="http://schemas.microsoft.com/office/drawing/2014/main" id="{16A797A3-4FB2-BE45-BBFE-AA4D75F42F4B}"/>
              </a:ext>
            </a:extLst>
          </p:cNvPr>
          <p:cNvSpPr txBox="1"/>
          <p:nvPr/>
        </p:nvSpPr>
        <p:spPr>
          <a:xfrm>
            <a:off x="5316139" y="5057764"/>
            <a:ext cx="1587550" cy="369332"/>
          </a:xfrm>
          <a:prstGeom prst="rect">
            <a:avLst/>
          </a:prstGeom>
          <a:noFill/>
        </p:spPr>
        <p:txBody>
          <a:bodyPr wrap="none" rtlCol="0">
            <a:spAutoFit/>
          </a:bodyPr>
          <a:lstStyle/>
          <a:p>
            <a:r>
              <a:rPr lang="en-US" dirty="0"/>
              <a:t>Oxford- 0.0195</a:t>
            </a:r>
          </a:p>
        </p:txBody>
      </p:sp>
      <p:sp>
        <p:nvSpPr>
          <p:cNvPr id="14" name="TextBox 13">
            <a:extLst>
              <a:ext uri="{FF2B5EF4-FFF2-40B4-BE49-F238E27FC236}">
                <a16:creationId xmlns:a16="http://schemas.microsoft.com/office/drawing/2014/main" id="{5ADF02E7-CB47-0243-8CFC-5117418EAE7E}"/>
              </a:ext>
            </a:extLst>
          </p:cNvPr>
          <p:cNvSpPr txBox="1"/>
          <p:nvPr/>
        </p:nvSpPr>
        <p:spPr>
          <a:xfrm>
            <a:off x="8270267" y="3524842"/>
            <a:ext cx="1907766" cy="369332"/>
          </a:xfrm>
          <a:prstGeom prst="rect">
            <a:avLst/>
          </a:prstGeom>
          <a:noFill/>
        </p:spPr>
        <p:txBody>
          <a:bodyPr wrap="none" rtlCol="0">
            <a:spAutoFit/>
          </a:bodyPr>
          <a:lstStyle/>
          <a:p>
            <a:r>
              <a:rPr lang="en-US" dirty="0"/>
              <a:t>Edinburgh- 0.0213</a:t>
            </a:r>
          </a:p>
        </p:txBody>
      </p:sp>
      <p:sp>
        <p:nvSpPr>
          <p:cNvPr id="15" name="TextBox 14">
            <a:extLst>
              <a:ext uri="{FF2B5EF4-FFF2-40B4-BE49-F238E27FC236}">
                <a16:creationId xmlns:a16="http://schemas.microsoft.com/office/drawing/2014/main" id="{D0396731-B979-3245-83C6-56BE70FB134A}"/>
              </a:ext>
            </a:extLst>
          </p:cNvPr>
          <p:cNvSpPr txBox="1"/>
          <p:nvPr/>
        </p:nvSpPr>
        <p:spPr>
          <a:xfrm>
            <a:off x="9804325" y="3861750"/>
            <a:ext cx="2066015" cy="369332"/>
          </a:xfrm>
          <a:prstGeom prst="rect">
            <a:avLst/>
          </a:prstGeom>
          <a:noFill/>
        </p:spPr>
        <p:txBody>
          <a:bodyPr wrap="none" rtlCol="0">
            <a:spAutoFit/>
          </a:bodyPr>
          <a:lstStyle/>
          <a:p>
            <a:r>
              <a:rPr lang="en-US" dirty="0"/>
              <a:t>Manchester- 0.0414</a:t>
            </a:r>
          </a:p>
        </p:txBody>
      </p:sp>
      <p:pic>
        <p:nvPicPr>
          <p:cNvPr id="3" name="Picture 2">
            <a:extLst>
              <a:ext uri="{FF2B5EF4-FFF2-40B4-BE49-F238E27FC236}">
                <a16:creationId xmlns:a16="http://schemas.microsoft.com/office/drawing/2014/main" id="{58FDEB8C-36F6-414E-9A91-C0B4E0F6E09A}"/>
              </a:ext>
            </a:extLst>
          </p:cNvPr>
          <p:cNvPicPr>
            <a:picLocks noChangeAspect="1"/>
          </p:cNvPicPr>
          <p:nvPr/>
        </p:nvPicPr>
        <p:blipFill>
          <a:blip r:embed="rId2"/>
          <a:stretch>
            <a:fillRect/>
          </a:stretch>
        </p:blipFill>
        <p:spPr>
          <a:xfrm>
            <a:off x="259066" y="1075842"/>
            <a:ext cx="3603600" cy="2340633"/>
          </a:xfrm>
          <a:prstGeom prst="rect">
            <a:avLst/>
          </a:prstGeom>
        </p:spPr>
      </p:pic>
      <p:pic>
        <p:nvPicPr>
          <p:cNvPr id="4" name="Picture 3">
            <a:extLst>
              <a:ext uri="{FF2B5EF4-FFF2-40B4-BE49-F238E27FC236}">
                <a16:creationId xmlns:a16="http://schemas.microsoft.com/office/drawing/2014/main" id="{B231D7F5-877A-6E42-A9FA-B49CA5EFF3E5}"/>
              </a:ext>
            </a:extLst>
          </p:cNvPr>
          <p:cNvPicPr>
            <a:picLocks noChangeAspect="1"/>
          </p:cNvPicPr>
          <p:nvPr/>
        </p:nvPicPr>
        <p:blipFill rotWithShape="1">
          <a:blip r:embed="rId3"/>
          <a:srcRect b="20344"/>
          <a:stretch/>
        </p:blipFill>
        <p:spPr>
          <a:xfrm>
            <a:off x="259066" y="4231082"/>
            <a:ext cx="3603600" cy="2340633"/>
          </a:xfrm>
          <a:prstGeom prst="rect">
            <a:avLst/>
          </a:prstGeom>
        </p:spPr>
      </p:pic>
      <p:pic>
        <p:nvPicPr>
          <p:cNvPr id="5" name="Picture 4">
            <a:extLst>
              <a:ext uri="{FF2B5EF4-FFF2-40B4-BE49-F238E27FC236}">
                <a16:creationId xmlns:a16="http://schemas.microsoft.com/office/drawing/2014/main" id="{7FDC12ED-2581-4149-B49D-D6F94CB546F3}"/>
              </a:ext>
            </a:extLst>
          </p:cNvPr>
          <p:cNvPicPr>
            <a:picLocks noChangeAspect="1"/>
          </p:cNvPicPr>
          <p:nvPr/>
        </p:nvPicPr>
        <p:blipFill>
          <a:blip r:embed="rId4"/>
          <a:stretch>
            <a:fillRect/>
          </a:stretch>
        </p:blipFill>
        <p:spPr>
          <a:xfrm>
            <a:off x="4162241" y="2743321"/>
            <a:ext cx="3603600" cy="2314443"/>
          </a:xfrm>
          <a:prstGeom prst="rect">
            <a:avLst/>
          </a:prstGeom>
        </p:spPr>
      </p:pic>
      <p:pic>
        <p:nvPicPr>
          <p:cNvPr id="16" name="Picture 15">
            <a:extLst>
              <a:ext uri="{FF2B5EF4-FFF2-40B4-BE49-F238E27FC236}">
                <a16:creationId xmlns:a16="http://schemas.microsoft.com/office/drawing/2014/main" id="{EB15CD21-CA08-864E-8BAB-5B22C56F538C}"/>
              </a:ext>
            </a:extLst>
          </p:cNvPr>
          <p:cNvPicPr>
            <a:picLocks noChangeAspect="1"/>
          </p:cNvPicPr>
          <p:nvPr/>
        </p:nvPicPr>
        <p:blipFill>
          <a:blip r:embed="rId5"/>
          <a:stretch>
            <a:fillRect/>
          </a:stretch>
        </p:blipFill>
        <p:spPr>
          <a:xfrm>
            <a:off x="8119924" y="1096678"/>
            <a:ext cx="3603600" cy="2356665"/>
          </a:xfrm>
          <a:prstGeom prst="rect">
            <a:avLst/>
          </a:prstGeom>
        </p:spPr>
      </p:pic>
      <p:pic>
        <p:nvPicPr>
          <p:cNvPr id="17" name="Picture 16">
            <a:extLst>
              <a:ext uri="{FF2B5EF4-FFF2-40B4-BE49-F238E27FC236}">
                <a16:creationId xmlns:a16="http://schemas.microsoft.com/office/drawing/2014/main" id="{9A52A5DD-E5DF-B641-98B1-797EA1A0D2A2}"/>
              </a:ext>
            </a:extLst>
          </p:cNvPr>
          <p:cNvPicPr>
            <a:picLocks noChangeAspect="1"/>
          </p:cNvPicPr>
          <p:nvPr/>
        </p:nvPicPr>
        <p:blipFill>
          <a:blip r:embed="rId6"/>
          <a:stretch>
            <a:fillRect/>
          </a:stretch>
        </p:blipFill>
        <p:spPr>
          <a:xfrm>
            <a:off x="8119924" y="4218836"/>
            <a:ext cx="3603600" cy="2158306"/>
          </a:xfrm>
          <a:prstGeom prst="rect">
            <a:avLst/>
          </a:prstGeom>
        </p:spPr>
      </p:pic>
    </p:spTree>
    <p:extLst>
      <p:ext uri="{BB962C8B-B14F-4D97-AF65-F5344CB8AC3E}">
        <p14:creationId xmlns:p14="http://schemas.microsoft.com/office/powerpoint/2010/main" val="2706157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93E8-5329-2040-9875-B253EF43678D}"/>
              </a:ext>
            </a:extLst>
          </p:cNvPr>
          <p:cNvSpPr>
            <a:spLocks noGrp="1"/>
          </p:cNvSpPr>
          <p:nvPr>
            <p:ph type="title"/>
          </p:nvPr>
        </p:nvSpPr>
        <p:spPr>
          <a:xfrm>
            <a:off x="321733" y="0"/>
            <a:ext cx="10515600" cy="1325563"/>
          </a:xfrm>
        </p:spPr>
        <p:txBody>
          <a:bodyPr/>
          <a:lstStyle/>
          <a:p>
            <a:r>
              <a:rPr lang="en-US" dirty="0"/>
              <a:t>Discussion</a:t>
            </a:r>
          </a:p>
        </p:txBody>
      </p:sp>
      <p:sp>
        <p:nvSpPr>
          <p:cNvPr id="18" name="Content Placeholder 2">
            <a:extLst>
              <a:ext uri="{FF2B5EF4-FFF2-40B4-BE49-F238E27FC236}">
                <a16:creationId xmlns:a16="http://schemas.microsoft.com/office/drawing/2014/main" id="{26F50341-2FEF-7D45-B55F-8D66587C3AAB}"/>
              </a:ext>
            </a:extLst>
          </p:cNvPr>
          <p:cNvSpPr>
            <a:spLocks noGrp="1"/>
          </p:cNvSpPr>
          <p:nvPr>
            <p:ph idx="1"/>
          </p:nvPr>
        </p:nvSpPr>
        <p:spPr>
          <a:xfrm>
            <a:off x="838200" y="1825625"/>
            <a:ext cx="10515600" cy="4351338"/>
          </a:xfrm>
        </p:spPr>
        <p:txBody>
          <a:bodyPr/>
          <a:lstStyle/>
          <a:p>
            <a:r>
              <a:rPr lang="en-SG" dirty="0"/>
              <a:t>London has the highest number of cafe in the city. It would be recommended to visit London to have greatest access to most number of cafe in the country. However, cafe location in Cambridge appears to be denser than the other cities. Albeit the lowest number of cafe, Cambridge is highly recommended for tourists who have limited amount of time to explore cafe in a city due to the highly </a:t>
            </a:r>
            <a:r>
              <a:rPr lang="en-SG" dirty="0" err="1"/>
              <a:t>densed</a:t>
            </a:r>
            <a:r>
              <a:rPr lang="en-SG" dirty="0"/>
              <a:t> location of cafe in the city (practically speaking, it is impossible to visit hundreds of cafe in a single trip). </a:t>
            </a:r>
            <a:endParaRPr lang="en-US" dirty="0"/>
          </a:p>
        </p:txBody>
      </p:sp>
    </p:spTree>
    <p:extLst>
      <p:ext uri="{BB962C8B-B14F-4D97-AF65-F5344CB8AC3E}">
        <p14:creationId xmlns:p14="http://schemas.microsoft.com/office/powerpoint/2010/main" val="1707679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A93E8-5329-2040-9875-B253EF43678D}"/>
              </a:ext>
            </a:extLst>
          </p:cNvPr>
          <p:cNvSpPr>
            <a:spLocks noGrp="1"/>
          </p:cNvSpPr>
          <p:nvPr>
            <p:ph type="title"/>
          </p:nvPr>
        </p:nvSpPr>
        <p:spPr>
          <a:xfrm>
            <a:off x="321733" y="0"/>
            <a:ext cx="10515600" cy="1325563"/>
          </a:xfrm>
        </p:spPr>
        <p:txBody>
          <a:bodyPr/>
          <a:lstStyle/>
          <a:p>
            <a:r>
              <a:rPr lang="en-US" dirty="0"/>
              <a:t>Discussion</a:t>
            </a:r>
          </a:p>
        </p:txBody>
      </p:sp>
      <p:pic>
        <p:nvPicPr>
          <p:cNvPr id="5" name="Picture 4">
            <a:extLst>
              <a:ext uri="{FF2B5EF4-FFF2-40B4-BE49-F238E27FC236}">
                <a16:creationId xmlns:a16="http://schemas.microsoft.com/office/drawing/2014/main" id="{AEFCCCC9-FE82-A444-BD96-5DA439F8E552}"/>
              </a:ext>
            </a:extLst>
          </p:cNvPr>
          <p:cNvPicPr>
            <a:picLocks noChangeAspect="1"/>
          </p:cNvPicPr>
          <p:nvPr/>
        </p:nvPicPr>
        <p:blipFill>
          <a:blip r:embed="rId2"/>
          <a:stretch>
            <a:fillRect/>
          </a:stretch>
        </p:blipFill>
        <p:spPr>
          <a:xfrm>
            <a:off x="165100" y="1016000"/>
            <a:ext cx="8407400" cy="5435600"/>
          </a:xfrm>
          <a:prstGeom prst="rect">
            <a:avLst/>
          </a:prstGeom>
        </p:spPr>
      </p:pic>
      <p:sp>
        <p:nvSpPr>
          <p:cNvPr id="6" name="Rectangle 5">
            <a:extLst>
              <a:ext uri="{FF2B5EF4-FFF2-40B4-BE49-F238E27FC236}">
                <a16:creationId xmlns:a16="http://schemas.microsoft.com/office/drawing/2014/main" id="{86CC5CD3-A702-C042-B929-672321B34DEA}"/>
              </a:ext>
            </a:extLst>
          </p:cNvPr>
          <p:cNvSpPr/>
          <p:nvPr/>
        </p:nvSpPr>
        <p:spPr>
          <a:xfrm>
            <a:off x="8729132" y="1016000"/>
            <a:ext cx="3462868" cy="3539430"/>
          </a:xfrm>
          <a:prstGeom prst="rect">
            <a:avLst/>
          </a:prstGeom>
        </p:spPr>
        <p:txBody>
          <a:bodyPr wrap="square">
            <a:spAutoFit/>
          </a:bodyPr>
          <a:lstStyle/>
          <a:p>
            <a:r>
              <a:rPr lang="en-SG" sz="2800" dirty="0"/>
              <a:t>Tourists are recommended to book </a:t>
            </a:r>
            <a:r>
              <a:rPr lang="en-SG" sz="2800" dirty="0" err="1"/>
              <a:t>accomodation</a:t>
            </a:r>
            <a:r>
              <a:rPr lang="en-SG" sz="2800" dirty="0"/>
              <a:t> around 'Parker's piece' in Cambridge as this location is the mean coordinate of all cafe locations.</a:t>
            </a:r>
            <a:endParaRPr lang="en-US" sz="2800" dirty="0"/>
          </a:p>
        </p:txBody>
      </p:sp>
    </p:spTree>
    <p:extLst>
      <p:ext uri="{BB962C8B-B14F-4D97-AF65-F5344CB8AC3E}">
        <p14:creationId xmlns:p14="http://schemas.microsoft.com/office/powerpoint/2010/main" val="12441109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790</TotalTime>
  <Words>298</Words>
  <Application>Microsoft Macintosh PowerPoint</Application>
  <PresentationFormat>Widescreen</PresentationFormat>
  <Paragraphs>23</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PowerPoint Presentation</vt:lpstr>
      <vt:lpstr>Introduction</vt:lpstr>
      <vt:lpstr>Data collection</vt:lpstr>
      <vt:lpstr>Methodology</vt:lpstr>
      <vt:lpstr>Result- Total number of cafe</vt:lpstr>
      <vt:lpstr>Result- Mean distance</vt:lpstr>
      <vt:lpstr>Discussion</vt:lpstr>
      <vt:lpstr>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Zach Pang</dc:creator>
  <cp:lastModifiedBy>Zach Pang</cp:lastModifiedBy>
  <cp:revision>6</cp:revision>
  <dcterms:created xsi:type="dcterms:W3CDTF">2020-02-29T17:02:43Z</dcterms:created>
  <dcterms:modified xsi:type="dcterms:W3CDTF">2020-03-01T06:13:20Z</dcterms:modified>
</cp:coreProperties>
</file>

<file path=docProps/thumbnail.jpeg>
</file>